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Julius Sans One" panose="020B0604020202020204" charset="0"/>
      <p:regular r:id="rId29"/>
    </p:embeddedFont>
    <p:embeddedFont>
      <p:font typeface="Maven Pro" panose="020B0604020202020204" charset="0"/>
      <p:regular r:id="rId30"/>
      <p:bold r:id="rId31"/>
    </p:embeddedFont>
    <p:embeddedFont>
      <p:font typeface="Nuni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BE413B-79B1-4C28-B8D4-B03D1F165BAB}">
  <a:tblStyle styleId="{84BE413B-79B1-4C28-B8D4-B03D1F165B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78" autoAdjust="0"/>
  </p:normalViewPr>
  <p:slideViewPr>
    <p:cSldViewPr snapToGrid="0">
      <p:cViewPr>
        <p:scale>
          <a:sx n="200" d="100"/>
          <a:sy n="200" d="100"/>
        </p:scale>
        <p:origin x="224" y="1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f729673e6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f729673e6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Say: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“This was an internship at NASA Marshall </a:t>
            </a:r>
            <a:r>
              <a:rPr lang="en-US" dirty="0"/>
              <a:t>Space Flight Center </a:t>
            </a:r>
            <a:r>
              <a:rPr lang="en" dirty="0"/>
              <a:t>with C</a:t>
            </a:r>
            <a:r>
              <a:rPr lang="en-US" dirty="0"/>
              <a:t>enter for </a:t>
            </a:r>
            <a:r>
              <a:rPr lang="en" dirty="0"/>
              <a:t>A</a:t>
            </a:r>
            <a:r>
              <a:rPr lang="en-US" dirty="0" err="1"/>
              <a:t>pplied</a:t>
            </a:r>
            <a:r>
              <a:rPr lang="en-US" dirty="0"/>
              <a:t> Atmospheric Research and Education (CAARE)</a:t>
            </a:r>
            <a:r>
              <a:rPr lang="en" dirty="0"/>
              <a:t> program that is led by SJSU and funded by the NASA MIRO program.”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f729673e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f729673e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f729673e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f729673e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why not capped at zero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f729673e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f729673e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f729673e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f729673e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f729673e6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8f729673e6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f941392ab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f941392ab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729673e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729673e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f729673e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f729673e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f729673e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f729673e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Caare at both marshall and 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of Air and Waste management association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caare stands for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 for applied atmospheric research and eductaion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 led by SJSU; collaborative effort...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Funded by NASA minority university research and education program (MEURIP/MIRO program)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f729673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f729673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Nasa marshall earth science office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f729673e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f729673e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f729673e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f729673e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8f941392a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8f941392a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f941392ab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8f941392ab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90ebe6c3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90ebe6c3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9aab6d07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9aab6d07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9aab6d075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9aab6d075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9aab6d07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9aab6d07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Certain machine learning methods have been shown to perform better when predicting extreme values, which is important in a public health context.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f729673e6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f729673e6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90ebe6c3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90ebe6c3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f729673e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f729673e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8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hyperlink" Target="https://anna-boser.github.io/Website/" TargetMode="External"/><Relationship Id="rId5" Type="http://schemas.openxmlformats.org/officeDocument/2006/relationships/hyperlink" Target="mailto:annaboser@berkeley.edu" TargetMode="Externa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qmd.gov/aq-spec/evaluation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5">
            <a:alphaModFix/>
          </a:blip>
          <a:srcRect l="19736" r="19742"/>
          <a:stretch/>
        </p:blipFill>
        <p:spPr>
          <a:xfrm>
            <a:off x="0" y="0"/>
            <a:ext cx="2489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 rotWithShape="1">
          <a:blip r:embed="rId6">
            <a:alphaModFix/>
          </a:blip>
          <a:srcRect l="15594" r="14602"/>
          <a:stretch/>
        </p:blipFill>
        <p:spPr>
          <a:xfrm>
            <a:off x="4646000" y="4104562"/>
            <a:ext cx="974002" cy="9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5050" y="4279113"/>
            <a:ext cx="3398101" cy="6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5000" y="4179925"/>
            <a:ext cx="1139250" cy="7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68" y="4000675"/>
            <a:ext cx="1214532" cy="10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4350" y="4241075"/>
            <a:ext cx="2006599" cy="6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3"/>
          <p:cNvSpPr txBox="1">
            <a:spLocks noGrp="1"/>
          </p:cNvSpPr>
          <p:nvPr>
            <p:ph type="subTitle" idx="1"/>
          </p:nvPr>
        </p:nvSpPr>
        <p:spPr>
          <a:xfrm>
            <a:off x="-38100" y="-49129"/>
            <a:ext cx="2295600" cy="13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073763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NASA OSTEM Symposium 2020</a:t>
            </a:r>
            <a:endParaRPr sz="2500" b="1" dirty="0">
              <a:solidFill>
                <a:srgbClr val="073763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284" name="Google Shape;284;p13"/>
          <p:cNvSpPr txBox="1">
            <a:spLocks noGrp="1"/>
          </p:cNvSpPr>
          <p:nvPr>
            <p:ph type="ctrTitle"/>
          </p:nvPr>
        </p:nvSpPr>
        <p:spPr>
          <a:xfrm>
            <a:off x="2620250" y="291225"/>
            <a:ext cx="64839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Using Statistical and Machine Learning Models with Remotely Sensed Data to Estimate PM</a:t>
            </a:r>
            <a:r>
              <a:rPr lang="en" sz="3200" baseline="-25000"/>
              <a:t>2.5</a:t>
            </a:r>
            <a:r>
              <a:rPr lang="en" sz="3200"/>
              <a:t> in the San Francisco Bay Area</a:t>
            </a:r>
            <a:endParaRPr sz="3200"/>
          </a:p>
        </p:txBody>
      </p:sp>
      <p:sp>
        <p:nvSpPr>
          <p:cNvPr id="285" name="Google Shape;285;p13"/>
          <p:cNvSpPr txBox="1">
            <a:spLocks noGrp="1"/>
          </p:cNvSpPr>
          <p:nvPr>
            <p:ph type="subTitle" idx="1"/>
          </p:nvPr>
        </p:nvSpPr>
        <p:spPr>
          <a:xfrm>
            <a:off x="2576150" y="2506100"/>
            <a:ext cx="65721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aven Pro"/>
                <a:ea typeface="Maven Pro"/>
                <a:cs typeface="Maven Pro"/>
                <a:sym typeface="Maven Pro"/>
              </a:rPr>
              <a:t>Anna Boser</a:t>
            </a:r>
            <a:r>
              <a:rPr lang="en" sz="2000" b="1" baseline="30000"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 sz="2000" b="1" baseline="300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Maven Pro"/>
                <a:ea typeface="Maven Pro"/>
                <a:cs typeface="Maven Pro"/>
                <a:sym typeface="Maven Pro"/>
              </a:rPr>
              <a:t>Mentors: Mohammad Al-Hamdan</a:t>
            </a:r>
            <a:r>
              <a:rPr lang="en" sz="2000" b="1" baseline="30000"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lang="en" sz="2000" b="1">
                <a:latin typeface="Maven Pro"/>
                <a:ea typeface="Maven Pro"/>
                <a:cs typeface="Maven Pro"/>
                <a:sym typeface="Maven Pro"/>
              </a:rPr>
              <a:t>, Christian White</a:t>
            </a:r>
            <a:r>
              <a:rPr lang="en" sz="2000" b="1" baseline="30000"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 sz="2000"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6" name="Google Shape;286;p13"/>
          <p:cNvSpPr txBox="1"/>
          <p:nvPr/>
        </p:nvSpPr>
        <p:spPr>
          <a:xfrm>
            <a:off x="2564350" y="3296250"/>
            <a:ext cx="68766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aseline="300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lang="en" sz="1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Bren School of Environmental Science and Management, University of California Santa Barbara</a:t>
            </a:r>
            <a:endParaRPr sz="1100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aseline="300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 sz="11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Universities Space Research Association, NASA Marshall Space Flight Center, Hunville, AL</a:t>
            </a:r>
            <a:endParaRPr sz="1100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7F579A9-79EE-420D-8154-B070A50CC5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33"/>
    </mc:Choice>
    <mc:Fallback xmlns="">
      <p:transition spd="slow" advTm="49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102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 overview</a:t>
            </a:r>
            <a:endParaRPr/>
          </a:p>
        </p:txBody>
      </p:sp>
      <p:pic>
        <p:nvPicPr>
          <p:cNvPr id="386" name="Google Shape;3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1025" y="1400200"/>
            <a:ext cx="7113287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2"/>
          <p:cNvSpPr txBox="1"/>
          <p:nvPr/>
        </p:nvSpPr>
        <p:spPr>
          <a:xfrm>
            <a:off x="7736350" y="1324375"/>
            <a:ext cx="739200" cy="3367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p22"/>
          <p:cNvSpPr txBox="1"/>
          <p:nvPr/>
        </p:nvSpPr>
        <p:spPr>
          <a:xfrm>
            <a:off x="1206875" y="2309950"/>
            <a:ext cx="7268700" cy="4107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22"/>
          <p:cNvSpPr txBox="1"/>
          <p:nvPr/>
        </p:nvSpPr>
        <p:spPr>
          <a:xfrm>
            <a:off x="1206875" y="1878775"/>
            <a:ext cx="7268700" cy="1830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91804B-4B82-4BFF-BD0F-1B4E75D76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17"/>
    </mc:Choice>
    <mc:Fallback xmlns="">
      <p:transition spd="slow" advTm="59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963" y="4737075"/>
            <a:ext cx="18288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3"/>
          <p:cNvSpPr txBox="1"/>
          <p:nvPr/>
        </p:nvSpPr>
        <p:spPr>
          <a:xfrm>
            <a:off x="6175329" y="4905300"/>
            <a:ext cx="601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0 or less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23"/>
          <p:cNvSpPr txBox="1"/>
          <p:nvPr/>
        </p:nvSpPr>
        <p:spPr>
          <a:xfrm>
            <a:off x="8116802" y="4905300"/>
            <a:ext cx="742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200 or more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23"/>
          <p:cNvSpPr txBox="1"/>
          <p:nvPr/>
        </p:nvSpPr>
        <p:spPr>
          <a:xfrm>
            <a:off x="7334371" y="4905300"/>
            <a:ext cx="324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7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8" name="Google Shape;398;p23"/>
          <p:cNvSpPr txBox="1"/>
          <p:nvPr/>
        </p:nvSpPr>
        <p:spPr>
          <a:xfrm>
            <a:off x="7763196" y="4905300"/>
            <a:ext cx="324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30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9" name="Google Shape;3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501" y="4737075"/>
            <a:ext cx="18288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3"/>
          <p:cNvSpPr txBox="1"/>
          <p:nvPr/>
        </p:nvSpPr>
        <p:spPr>
          <a:xfrm>
            <a:off x="3229867" y="4905300"/>
            <a:ext cx="601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0 or less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23"/>
          <p:cNvSpPr txBox="1"/>
          <p:nvPr/>
        </p:nvSpPr>
        <p:spPr>
          <a:xfrm>
            <a:off x="5171339" y="4905300"/>
            <a:ext cx="742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200 or more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23"/>
          <p:cNvSpPr txBox="1"/>
          <p:nvPr/>
        </p:nvSpPr>
        <p:spPr>
          <a:xfrm>
            <a:off x="4388909" y="4905300"/>
            <a:ext cx="324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7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3" name="Google Shape;403;p23"/>
          <p:cNvSpPr txBox="1"/>
          <p:nvPr/>
        </p:nvSpPr>
        <p:spPr>
          <a:xfrm>
            <a:off x="4817734" y="4905300"/>
            <a:ext cx="324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30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averages (µg/m</a:t>
            </a:r>
            <a:r>
              <a:rPr lang="en" baseline="30000"/>
              <a:t>3</a:t>
            </a:r>
            <a:r>
              <a:rPr lang="en"/>
              <a:t>)</a:t>
            </a:r>
            <a:endParaRPr/>
          </a:p>
        </p:txBody>
      </p:sp>
      <p:graphicFrame>
        <p:nvGraphicFramePr>
          <p:cNvPr id="405" name="Google Shape;405;p23"/>
          <p:cNvGraphicFramePr/>
          <p:nvPr/>
        </p:nvGraphicFramePr>
        <p:xfrm>
          <a:off x="143138" y="1128925"/>
          <a:ext cx="8857725" cy="609570"/>
        </p:xfrm>
        <a:graphic>
          <a:graphicData uri="http://schemas.openxmlformats.org/drawingml/2006/table">
            <a:tbl>
              <a:tblPr>
                <a:noFill/>
                <a:tableStyleId>{84BE413B-79B1-4C28-B8D4-B03D1F165BAB}</a:tableStyleId>
              </a:tblPr>
              <a:tblGrid>
                <a:gridCol w="295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Two-Stage.</a:t>
                      </a:r>
                      <a:r>
                        <a:rPr lang="en"/>
                        <a:t> </a:t>
                      </a:r>
                      <a:r>
                        <a:rPr lang="en" b="1"/>
                        <a:t>Min:</a:t>
                      </a:r>
                      <a:r>
                        <a:rPr lang="en"/>
                        <a:t> -3.3. </a:t>
                      </a:r>
                      <a:r>
                        <a:rPr lang="en" b="1"/>
                        <a:t>Max:</a:t>
                      </a:r>
                      <a:r>
                        <a:rPr lang="en"/>
                        <a:t> 352.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Median: </a:t>
                      </a:r>
                      <a:r>
                        <a:rPr lang="en"/>
                        <a:t>8.3. </a:t>
                      </a:r>
                      <a:r>
                        <a:rPr lang="en" b="1"/>
                        <a:t>Mean:</a:t>
                      </a:r>
                      <a:r>
                        <a:rPr lang="en"/>
                        <a:t> 7.9.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CatBoost.</a:t>
                      </a:r>
                      <a:r>
                        <a:rPr lang="en"/>
                        <a:t> </a:t>
                      </a:r>
                      <a:r>
                        <a:rPr lang="en" b="1"/>
                        <a:t>Min:</a:t>
                      </a:r>
                      <a:r>
                        <a:rPr lang="en"/>
                        <a:t> 3.6. </a:t>
                      </a:r>
                      <a:r>
                        <a:rPr lang="en" b="1"/>
                        <a:t>Max:</a:t>
                      </a:r>
                      <a:r>
                        <a:rPr lang="en"/>
                        <a:t> 13.1.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Median:</a:t>
                      </a:r>
                      <a:r>
                        <a:rPr lang="en"/>
                        <a:t> 7.2. </a:t>
                      </a:r>
                      <a:r>
                        <a:rPr lang="en" b="1"/>
                        <a:t>Mean:</a:t>
                      </a:r>
                      <a:r>
                        <a:rPr lang="en"/>
                        <a:t> 7.3.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LightGBM.</a:t>
                      </a:r>
                      <a:r>
                        <a:rPr lang="en"/>
                        <a:t> </a:t>
                      </a:r>
                      <a:r>
                        <a:rPr lang="en" b="1"/>
                        <a:t>Min:</a:t>
                      </a:r>
                      <a:r>
                        <a:rPr lang="en"/>
                        <a:t> 4.5. </a:t>
                      </a:r>
                      <a:r>
                        <a:rPr lang="en" b="1"/>
                        <a:t>Max:</a:t>
                      </a:r>
                      <a:r>
                        <a:rPr lang="en"/>
                        <a:t> 12.2.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Median: </a:t>
                      </a:r>
                      <a:r>
                        <a:rPr lang="en"/>
                        <a:t>7.3. </a:t>
                      </a:r>
                      <a:r>
                        <a:rPr lang="en" b="1"/>
                        <a:t>Mean:</a:t>
                      </a:r>
                      <a:r>
                        <a:rPr lang="en"/>
                        <a:t> 7.5.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06" name="Google Shape;4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63" y="4737075"/>
            <a:ext cx="18288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3"/>
          <p:cNvSpPr txBox="1"/>
          <p:nvPr/>
        </p:nvSpPr>
        <p:spPr>
          <a:xfrm>
            <a:off x="284429" y="4905300"/>
            <a:ext cx="601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0 or less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23"/>
          <p:cNvSpPr txBox="1"/>
          <p:nvPr/>
        </p:nvSpPr>
        <p:spPr>
          <a:xfrm>
            <a:off x="2225902" y="4905300"/>
            <a:ext cx="742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200 or more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9" name="Google Shape;409;p23"/>
          <p:cNvPicPr preferRelativeResize="0"/>
          <p:nvPr/>
        </p:nvPicPr>
        <p:blipFill rotWithShape="1">
          <a:blip r:embed="rId6">
            <a:alphaModFix/>
          </a:blip>
          <a:srcRect b="1185"/>
          <a:stretch/>
        </p:blipFill>
        <p:spPr>
          <a:xfrm>
            <a:off x="6048300" y="1709425"/>
            <a:ext cx="2952575" cy="30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3"/>
          <p:cNvPicPr preferRelativeResize="0"/>
          <p:nvPr/>
        </p:nvPicPr>
        <p:blipFill rotWithShape="1">
          <a:blip r:embed="rId7">
            <a:alphaModFix/>
          </a:blip>
          <a:srcRect b="1903"/>
          <a:stretch/>
        </p:blipFill>
        <p:spPr>
          <a:xfrm>
            <a:off x="3095725" y="1709425"/>
            <a:ext cx="2952575" cy="30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150" y="1709425"/>
            <a:ext cx="2952575" cy="306587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3"/>
          <p:cNvSpPr txBox="1"/>
          <p:nvPr/>
        </p:nvSpPr>
        <p:spPr>
          <a:xfrm>
            <a:off x="1443471" y="4905300"/>
            <a:ext cx="324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7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23"/>
          <p:cNvSpPr txBox="1"/>
          <p:nvPr/>
        </p:nvSpPr>
        <p:spPr>
          <a:xfrm>
            <a:off x="1872296" y="4905300"/>
            <a:ext cx="324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30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F4CF3C-5050-474A-A626-B7E691126D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9332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43"/>
    </mc:Choice>
    <mc:Fallback xmlns="">
      <p:transition spd="slow" advTm="92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average differences </a:t>
            </a:r>
            <a:endParaRPr/>
          </a:p>
        </p:txBody>
      </p:sp>
      <p:graphicFrame>
        <p:nvGraphicFramePr>
          <p:cNvPr id="419" name="Google Shape;419;p24"/>
          <p:cNvGraphicFramePr/>
          <p:nvPr/>
        </p:nvGraphicFramePr>
        <p:xfrm>
          <a:off x="151425" y="1216875"/>
          <a:ext cx="5905150" cy="396210"/>
        </p:xfrm>
        <a:graphic>
          <a:graphicData uri="http://schemas.openxmlformats.org/drawingml/2006/table">
            <a:tbl>
              <a:tblPr>
                <a:noFill/>
                <a:tableStyleId>{84BE413B-79B1-4C28-B8D4-B03D1F165BAB}</a:tableStyleId>
              </a:tblPr>
              <a:tblGrid>
                <a:gridCol w="295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CE5CD"/>
                          </a:highlight>
                        </a:rPr>
                        <a:t>Two-Stage</a:t>
                      </a:r>
                      <a:r>
                        <a:rPr lang="en"/>
                        <a:t> - </a:t>
                      </a:r>
                      <a:r>
                        <a:rPr lang="en">
                          <a:highlight>
                            <a:srgbClr val="C9DAF8"/>
                          </a:highlight>
                        </a:rPr>
                        <a:t>CatBoost</a:t>
                      </a:r>
                      <a:endParaRPr>
                        <a:highlight>
                          <a:srgbClr val="C9DAF8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CE5CD"/>
                          </a:highlight>
                        </a:rPr>
                        <a:t>CatBoost</a:t>
                      </a:r>
                      <a:r>
                        <a:rPr lang="en"/>
                        <a:t> - </a:t>
                      </a:r>
                      <a:r>
                        <a:rPr lang="en">
                          <a:highlight>
                            <a:srgbClr val="C9DAF8"/>
                          </a:highlight>
                        </a:rPr>
                        <a:t>LightGBM</a:t>
                      </a:r>
                      <a:endParaRPr>
                        <a:highlight>
                          <a:srgbClr val="C9DAF8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0" name="Google Shape;420;p24"/>
          <p:cNvPicPr preferRelativeResize="0"/>
          <p:nvPr/>
        </p:nvPicPr>
        <p:blipFill rotWithShape="1">
          <a:blip r:embed="rId5">
            <a:alphaModFix/>
          </a:blip>
          <a:srcRect t="3512"/>
          <a:stretch/>
        </p:blipFill>
        <p:spPr>
          <a:xfrm>
            <a:off x="6527625" y="2071875"/>
            <a:ext cx="1323975" cy="2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425" y="1597875"/>
            <a:ext cx="2952575" cy="317969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4"/>
          <p:cNvSpPr txBox="1"/>
          <p:nvPr/>
        </p:nvSpPr>
        <p:spPr>
          <a:xfrm>
            <a:off x="6402500" y="1408625"/>
            <a:ext cx="21252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in PM</a:t>
            </a:r>
            <a:r>
              <a:rPr lang="en" baseline="-25000"/>
              <a:t>2.5 </a:t>
            </a:r>
            <a:r>
              <a:rPr lang="en"/>
              <a:t>estimates, in µg/m</a:t>
            </a:r>
            <a:r>
              <a:rPr lang="en" baseline="30000"/>
              <a:t>3</a:t>
            </a:r>
            <a:endParaRPr baseline="30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3" name="Google Shape;423;p24"/>
          <p:cNvPicPr preferRelativeResize="0"/>
          <p:nvPr/>
        </p:nvPicPr>
        <p:blipFill rotWithShape="1">
          <a:blip r:embed="rId7">
            <a:alphaModFix/>
          </a:blip>
          <a:srcRect r="2827"/>
          <a:stretch/>
        </p:blipFill>
        <p:spPr>
          <a:xfrm>
            <a:off x="3104000" y="1609275"/>
            <a:ext cx="2952575" cy="31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6285F09-D3D7-456C-90B6-9DD270E40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46"/>
    </mc:Choice>
    <mc:Fallback xmlns="">
      <p:transition spd="slow" advTm="50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"/>
          <p:cNvSpPr txBox="1">
            <a:spLocks noGrp="1"/>
          </p:cNvSpPr>
          <p:nvPr>
            <p:ph type="title"/>
          </p:nvPr>
        </p:nvSpPr>
        <p:spPr>
          <a:xfrm>
            <a:off x="1293575" y="389025"/>
            <a:ext cx="77073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Interpolated Cross-Validated R</a:t>
            </a:r>
            <a:r>
              <a:rPr lang="en" baseline="30000"/>
              <a:t>2</a:t>
            </a:r>
            <a:r>
              <a:rPr lang="en"/>
              <a:t> Values Over Entire Training Area</a:t>
            </a:r>
            <a:endParaRPr/>
          </a:p>
        </p:txBody>
      </p:sp>
      <p:pic>
        <p:nvPicPr>
          <p:cNvPr id="429" name="Google Shape;4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150" y="1990275"/>
            <a:ext cx="2952575" cy="264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8300" y="1990275"/>
            <a:ext cx="2953196" cy="26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5725" y="1990275"/>
            <a:ext cx="2952575" cy="26409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2" name="Google Shape;432;p25"/>
          <p:cNvGraphicFramePr/>
          <p:nvPr/>
        </p:nvGraphicFramePr>
        <p:xfrm>
          <a:off x="143138" y="1639850"/>
          <a:ext cx="8857725" cy="396210"/>
        </p:xfrm>
        <a:graphic>
          <a:graphicData uri="http://schemas.openxmlformats.org/drawingml/2006/table">
            <a:tbl>
              <a:tblPr>
                <a:noFill/>
                <a:tableStyleId>{84BE413B-79B1-4C28-B8D4-B03D1F165BAB}</a:tableStyleId>
              </a:tblPr>
              <a:tblGrid>
                <a:gridCol w="295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Two-Stage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CatBoost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LightGBM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E0289D-E977-4E0A-9AD0-3DFD87AF9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52"/>
    </mc:Choice>
    <mc:Fallback xmlns="">
      <p:transition spd="slow" advTm="59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"/>
          <p:cNvSpPr txBox="1">
            <a:spLocks noGrp="1"/>
          </p:cNvSpPr>
          <p:nvPr>
            <p:ph type="title"/>
          </p:nvPr>
        </p:nvSpPr>
        <p:spPr>
          <a:xfrm>
            <a:off x="1303800" y="4858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on October 13, 2017 (Tubbs Fire)</a:t>
            </a:r>
            <a:endParaRPr/>
          </a:p>
        </p:txBody>
      </p:sp>
      <p:pic>
        <p:nvPicPr>
          <p:cNvPr id="438" name="Google Shape;4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63" y="4737075"/>
            <a:ext cx="18288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6"/>
          <p:cNvSpPr txBox="1"/>
          <p:nvPr/>
        </p:nvSpPr>
        <p:spPr>
          <a:xfrm>
            <a:off x="330288" y="4905300"/>
            <a:ext cx="839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-150 or less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26"/>
          <p:cNvSpPr txBox="1"/>
          <p:nvPr/>
        </p:nvSpPr>
        <p:spPr>
          <a:xfrm>
            <a:off x="2035763" y="4905300"/>
            <a:ext cx="933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+150 or more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1" name="Google Shape;4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013" y="4737075"/>
            <a:ext cx="182880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0926" y="4737075"/>
            <a:ext cx="18288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6"/>
          <p:cNvSpPr txBox="1"/>
          <p:nvPr/>
        </p:nvSpPr>
        <p:spPr>
          <a:xfrm>
            <a:off x="1487525" y="4905300"/>
            <a:ext cx="230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44" name="Google Shape;444;p26"/>
          <p:cNvGraphicFramePr/>
          <p:nvPr/>
        </p:nvGraphicFramePr>
        <p:xfrm>
          <a:off x="143113" y="1107475"/>
          <a:ext cx="8857725" cy="609570"/>
        </p:xfrm>
        <a:graphic>
          <a:graphicData uri="http://schemas.openxmlformats.org/drawingml/2006/table">
            <a:tbl>
              <a:tblPr>
                <a:noFill/>
                <a:tableStyleId>{84BE413B-79B1-4C28-B8D4-B03D1F165BAB}</a:tableStyleId>
              </a:tblPr>
              <a:tblGrid>
                <a:gridCol w="295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Two-Stage.</a:t>
                      </a:r>
                      <a:r>
                        <a:rPr lang="en"/>
                        <a:t> </a:t>
                      </a:r>
                      <a:r>
                        <a:rPr lang="en" b="1"/>
                        <a:t>Min:</a:t>
                      </a:r>
                      <a:r>
                        <a:rPr lang="en"/>
                        <a:t> -53.8. </a:t>
                      </a:r>
                      <a:r>
                        <a:rPr lang="en" b="1"/>
                        <a:t>Max:</a:t>
                      </a:r>
                      <a:r>
                        <a:rPr lang="en"/>
                        <a:t> 395.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Median: </a:t>
                      </a:r>
                      <a:r>
                        <a:rPr lang="en"/>
                        <a:t>34.8. </a:t>
                      </a:r>
                      <a:r>
                        <a:rPr lang="en" b="1"/>
                        <a:t>Mean:</a:t>
                      </a:r>
                      <a:r>
                        <a:rPr lang="en"/>
                        <a:t> 39.6.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CatBoost.</a:t>
                      </a:r>
                      <a:r>
                        <a:rPr lang="en"/>
                        <a:t> </a:t>
                      </a:r>
                      <a:r>
                        <a:rPr lang="en" b="1"/>
                        <a:t>Min:</a:t>
                      </a:r>
                      <a:r>
                        <a:rPr lang="en"/>
                        <a:t> 8.7. </a:t>
                      </a:r>
                      <a:r>
                        <a:rPr lang="en" b="1"/>
                        <a:t>Max:</a:t>
                      </a:r>
                      <a:r>
                        <a:rPr lang="en"/>
                        <a:t> 198.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Median: </a:t>
                      </a:r>
                      <a:r>
                        <a:rPr lang="en"/>
                        <a:t>35.7. </a:t>
                      </a:r>
                      <a:r>
                        <a:rPr lang="en" b="1"/>
                        <a:t>Mean:</a:t>
                      </a:r>
                      <a:r>
                        <a:rPr lang="en"/>
                        <a:t> 38.5.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LightGBM.</a:t>
                      </a:r>
                      <a:r>
                        <a:rPr lang="en"/>
                        <a:t> </a:t>
                      </a:r>
                      <a:r>
                        <a:rPr lang="en" b="1"/>
                        <a:t>Min:</a:t>
                      </a:r>
                      <a:r>
                        <a:rPr lang="en"/>
                        <a:t> 7.3. </a:t>
                      </a:r>
                      <a:r>
                        <a:rPr lang="en" b="1"/>
                        <a:t>Max:</a:t>
                      </a:r>
                      <a:r>
                        <a:rPr lang="en"/>
                        <a:t> 128.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Median: </a:t>
                      </a:r>
                      <a:r>
                        <a:rPr lang="en"/>
                        <a:t>34.1. </a:t>
                      </a:r>
                      <a:r>
                        <a:rPr lang="en" b="1"/>
                        <a:t>Mean:</a:t>
                      </a:r>
                      <a:r>
                        <a:rPr lang="en"/>
                        <a:t> 38.5.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5" name="Google Shape;445;p26"/>
          <p:cNvSpPr txBox="1"/>
          <p:nvPr/>
        </p:nvSpPr>
        <p:spPr>
          <a:xfrm>
            <a:off x="3146100" y="4905300"/>
            <a:ext cx="839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-150 or less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26"/>
          <p:cNvSpPr txBox="1"/>
          <p:nvPr/>
        </p:nvSpPr>
        <p:spPr>
          <a:xfrm>
            <a:off x="4851575" y="4905300"/>
            <a:ext cx="933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+150 or more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7" name="Google Shape;447;p26"/>
          <p:cNvSpPr txBox="1"/>
          <p:nvPr/>
        </p:nvSpPr>
        <p:spPr>
          <a:xfrm>
            <a:off x="4303338" y="4905300"/>
            <a:ext cx="230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8" name="Google Shape;448;p26"/>
          <p:cNvSpPr txBox="1"/>
          <p:nvPr/>
        </p:nvSpPr>
        <p:spPr>
          <a:xfrm>
            <a:off x="6177288" y="4905300"/>
            <a:ext cx="839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-150 or less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9" name="Google Shape;449;p26"/>
          <p:cNvSpPr txBox="1"/>
          <p:nvPr/>
        </p:nvSpPr>
        <p:spPr>
          <a:xfrm>
            <a:off x="7882763" y="4905300"/>
            <a:ext cx="933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+150 or more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0" name="Google Shape;450;p26"/>
          <p:cNvSpPr txBox="1"/>
          <p:nvPr/>
        </p:nvSpPr>
        <p:spPr>
          <a:xfrm>
            <a:off x="7334525" y="4905300"/>
            <a:ext cx="2301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1" name="Google Shape;4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5712" y="1709425"/>
            <a:ext cx="2952575" cy="310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8288" y="1698025"/>
            <a:ext cx="2952575" cy="311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6"/>
          <p:cNvPicPr preferRelativeResize="0"/>
          <p:nvPr/>
        </p:nvPicPr>
        <p:blipFill rotWithShape="1">
          <a:blip r:embed="rId8">
            <a:alphaModFix/>
          </a:blip>
          <a:srcRect b="960"/>
          <a:stretch/>
        </p:blipFill>
        <p:spPr>
          <a:xfrm>
            <a:off x="143138" y="1698025"/>
            <a:ext cx="2952575" cy="31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6"/>
          <p:cNvSpPr txBox="1"/>
          <p:nvPr/>
        </p:nvSpPr>
        <p:spPr>
          <a:xfrm>
            <a:off x="0" y="4763738"/>
            <a:ext cx="786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PM</a:t>
            </a:r>
            <a:r>
              <a:rPr lang="en" sz="800" baseline="-25000">
                <a:latin typeface="Nunito"/>
                <a:ea typeface="Nunito"/>
                <a:cs typeface="Nunito"/>
                <a:sym typeface="Nunito"/>
              </a:rPr>
              <a:t>2.5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µg/m</a:t>
            </a:r>
            <a:r>
              <a:rPr lang="en" sz="800" baseline="30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E482940-BCBE-4E89-8DA6-34E03248B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13"/>
    </mc:Choice>
    <mc:Fallback xmlns="">
      <p:transition spd="slow" advTm="39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5388" y="4737075"/>
            <a:ext cx="182880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738" y="4737075"/>
            <a:ext cx="18288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7"/>
          <p:cNvSpPr txBox="1"/>
          <p:nvPr/>
        </p:nvSpPr>
        <p:spPr>
          <a:xfrm>
            <a:off x="6374777" y="4905300"/>
            <a:ext cx="4164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2" name="Google Shape;462;p27"/>
          <p:cNvSpPr txBox="1"/>
          <p:nvPr/>
        </p:nvSpPr>
        <p:spPr>
          <a:xfrm>
            <a:off x="8181975" y="4905300"/>
            <a:ext cx="6015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200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3" name="Google Shape;463;p27"/>
          <p:cNvSpPr txBox="1"/>
          <p:nvPr/>
        </p:nvSpPr>
        <p:spPr>
          <a:xfrm>
            <a:off x="7256225" y="4905300"/>
            <a:ext cx="313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16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4" name="Google Shape;464;p27"/>
          <p:cNvSpPr txBox="1"/>
          <p:nvPr/>
        </p:nvSpPr>
        <p:spPr>
          <a:xfrm>
            <a:off x="7686971" y="4905300"/>
            <a:ext cx="324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50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1293525" y="3177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CatBoost Model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(before, during, and after Tubbs Fire)</a:t>
            </a:r>
            <a:endParaRPr/>
          </a:p>
        </p:txBody>
      </p:sp>
      <p:pic>
        <p:nvPicPr>
          <p:cNvPr id="466" name="Google Shape;4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63" y="4737075"/>
            <a:ext cx="18288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7"/>
          <p:cNvSpPr txBox="1"/>
          <p:nvPr/>
        </p:nvSpPr>
        <p:spPr>
          <a:xfrm>
            <a:off x="560102" y="4905300"/>
            <a:ext cx="4164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8" name="Google Shape;468;p27"/>
          <p:cNvSpPr txBox="1"/>
          <p:nvPr/>
        </p:nvSpPr>
        <p:spPr>
          <a:xfrm>
            <a:off x="2367300" y="4905300"/>
            <a:ext cx="6015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200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9" name="Google Shape;469;p27"/>
          <p:cNvSpPr txBox="1"/>
          <p:nvPr/>
        </p:nvSpPr>
        <p:spPr>
          <a:xfrm>
            <a:off x="1441550" y="4905300"/>
            <a:ext cx="313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16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70" name="Google Shape;470;p27"/>
          <p:cNvGraphicFramePr/>
          <p:nvPr/>
        </p:nvGraphicFramePr>
        <p:xfrm>
          <a:off x="143113" y="1317025"/>
          <a:ext cx="8857725" cy="396210"/>
        </p:xfrm>
        <a:graphic>
          <a:graphicData uri="http://schemas.openxmlformats.org/drawingml/2006/table">
            <a:tbl>
              <a:tblPr>
                <a:noFill/>
                <a:tableStyleId>{84BE413B-79B1-4C28-B8D4-B03D1F165BAB}</a:tableStyleId>
              </a:tblPr>
              <a:tblGrid>
                <a:gridCol w="295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Before:</a:t>
                      </a:r>
                      <a:r>
                        <a:rPr lang="en"/>
                        <a:t> October 1, 2017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During:</a:t>
                      </a:r>
                      <a:r>
                        <a:rPr lang="en"/>
                        <a:t> October 13, 2017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/>
                        <a:t>After:</a:t>
                      </a:r>
                      <a:r>
                        <a:rPr lang="en"/>
                        <a:t> October 31, 2017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1" name="Google Shape;471;p27"/>
          <p:cNvSpPr txBox="1"/>
          <p:nvPr/>
        </p:nvSpPr>
        <p:spPr>
          <a:xfrm>
            <a:off x="1872296" y="4905300"/>
            <a:ext cx="324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50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2" name="Google Shape;472;p27"/>
          <p:cNvSpPr txBox="1"/>
          <p:nvPr/>
        </p:nvSpPr>
        <p:spPr>
          <a:xfrm>
            <a:off x="3604427" y="4905300"/>
            <a:ext cx="4164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3" name="Google Shape;473;p27"/>
          <p:cNvSpPr txBox="1"/>
          <p:nvPr/>
        </p:nvSpPr>
        <p:spPr>
          <a:xfrm>
            <a:off x="5411625" y="4905300"/>
            <a:ext cx="6015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200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4" name="Google Shape;474;p27"/>
          <p:cNvSpPr txBox="1"/>
          <p:nvPr/>
        </p:nvSpPr>
        <p:spPr>
          <a:xfrm>
            <a:off x="4485875" y="4905300"/>
            <a:ext cx="3132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16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5" name="Google Shape;475;p27"/>
          <p:cNvSpPr txBox="1"/>
          <p:nvPr/>
        </p:nvSpPr>
        <p:spPr>
          <a:xfrm>
            <a:off x="4916621" y="4905300"/>
            <a:ext cx="3240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50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6" name="Google Shape;47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125" y="1709425"/>
            <a:ext cx="2952575" cy="3095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5700" y="1709425"/>
            <a:ext cx="2952575" cy="308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7"/>
          <p:cNvPicPr preferRelativeResize="0"/>
          <p:nvPr/>
        </p:nvPicPr>
        <p:blipFill rotWithShape="1">
          <a:blip r:embed="rId8">
            <a:alphaModFix/>
          </a:blip>
          <a:srcRect b="1429"/>
          <a:stretch/>
        </p:blipFill>
        <p:spPr>
          <a:xfrm>
            <a:off x="6048275" y="1709425"/>
            <a:ext cx="2952575" cy="308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7"/>
          <p:cNvSpPr txBox="1"/>
          <p:nvPr/>
        </p:nvSpPr>
        <p:spPr>
          <a:xfrm>
            <a:off x="0" y="4763738"/>
            <a:ext cx="786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PM</a:t>
            </a:r>
            <a:r>
              <a:rPr lang="en" sz="800" baseline="-25000">
                <a:latin typeface="Nunito"/>
                <a:ea typeface="Nunito"/>
                <a:cs typeface="Nunito"/>
                <a:sym typeface="Nunito"/>
              </a:rPr>
              <a:t>2.5</a:t>
            </a:r>
            <a:r>
              <a:rPr lang="en" sz="8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µg/m</a:t>
            </a:r>
            <a:r>
              <a:rPr lang="en" sz="800" baseline="30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7968CE4-D259-4142-87E0-803CC2E6C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56"/>
    </mc:Choice>
    <mc:Fallback xmlns="">
      <p:transition spd="slow" advTm="18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85" name="Google Shape;485;p28"/>
          <p:cNvSpPr txBox="1">
            <a:spLocks noGrp="1"/>
          </p:cNvSpPr>
          <p:nvPr>
            <p:ph type="body" idx="1"/>
          </p:nvPr>
        </p:nvSpPr>
        <p:spPr>
          <a:xfrm>
            <a:off x="1056750" y="1597875"/>
            <a:ext cx="70305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Machine learning models perform the best.</a:t>
            </a:r>
            <a:r>
              <a:rPr lang="en" sz="1500"/>
              <a:t> Certain relationships appear to be strictly non-linear, such as the contribution of point emissions to PM</a:t>
            </a:r>
            <a:r>
              <a:rPr lang="en" sz="1500" baseline="-25000"/>
              <a:t>2.5</a:t>
            </a:r>
            <a:r>
              <a:rPr lang="en" sz="1500"/>
              <a:t> levels. 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Machine learning models appear more suited to estimate extreme values.</a:t>
            </a:r>
            <a:r>
              <a:rPr lang="en" sz="1500"/>
              <a:t> Non-linear models may be better for public health research interested in assessing the effects of a broad range of PM</a:t>
            </a:r>
            <a:r>
              <a:rPr lang="en" sz="1500" baseline="-25000"/>
              <a:t>2.5</a:t>
            </a:r>
            <a:r>
              <a:rPr lang="en" sz="1500"/>
              <a:t> levels in areas without monitors. 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 b="1"/>
              <a:t>The buffer zone around the target area is important.</a:t>
            </a:r>
            <a:r>
              <a:rPr lang="en" sz="1500"/>
              <a:t> The monitors around the edges of the training area performed worse than those in the middle. This may be an issue for estimating PM</a:t>
            </a:r>
            <a:r>
              <a:rPr lang="en" sz="1500" baseline="-25000"/>
              <a:t>2.5</a:t>
            </a:r>
            <a:r>
              <a:rPr lang="en" sz="1500"/>
              <a:t> adjacent to the coast. </a:t>
            </a:r>
            <a:endParaRPr sz="1500"/>
          </a:p>
        </p:txBody>
      </p:sp>
      <p:sp>
        <p:nvSpPr>
          <p:cNvPr id="486" name="Google Shape;486;p28"/>
          <p:cNvSpPr/>
          <p:nvPr/>
        </p:nvSpPr>
        <p:spPr>
          <a:xfrm>
            <a:off x="656850" y="166325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8"/>
          <p:cNvSpPr/>
          <p:nvPr/>
        </p:nvSpPr>
        <p:spPr>
          <a:xfrm>
            <a:off x="656850" y="241095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8"/>
          <p:cNvSpPr/>
          <p:nvPr/>
        </p:nvSpPr>
        <p:spPr>
          <a:xfrm>
            <a:off x="656850" y="336837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45F29F6-64CE-47B2-8180-D5AF40AC5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45"/>
    </mc:Choice>
    <mc:Fallback xmlns="">
      <p:transition spd="slow" advTm="42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494" name="Google Shape;494;p29"/>
          <p:cNvSpPr txBox="1">
            <a:spLocks noGrp="1"/>
          </p:cNvSpPr>
          <p:nvPr>
            <p:ph type="body" idx="1"/>
          </p:nvPr>
        </p:nvSpPr>
        <p:spPr>
          <a:xfrm>
            <a:off x="1056750" y="1597875"/>
            <a:ext cx="70305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More research must be done tuning the different models.</a:t>
            </a:r>
            <a:r>
              <a:rPr lang="en" sz="1500" dirty="0"/>
              <a:t> The machine learning models show promising preliminary results, but more research must be done to uncover their full potential. 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 dirty="0"/>
              <a:t>More research must be done on choosing the most pertinent parameters.</a:t>
            </a:r>
            <a:r>
              <a:rPr lang="en" sz="1500" dirty="0"/>
              <a:t> This study has shown that a broad array of parameters can lead to promising results, but a more careful analysis of which parameters work best together is needed. 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 b="1" dirty="0"/>
              <a:t>The creation of a continuous, 1 km</a:t>
            </a:r>
            <a:r>
              <a:rPr lang="en" sz="1500" b="1" baseline="30000" dirty="0"/>
              <a:t>2</a:t>
            </a:r>
            <a:r>
              <a:rPr lang="en" sz="1500" b="1" dirty="0"/>
              <a:t> resolution dataset available to public health researchers.</a:t>
            </a:r>
            <a:r>
              <a:rPr lang="en" sz="1500" dirty="0"/>
              <a:t> This study suggests that a carefully crafted non-linear model can exhibit the necessary accuracy to be valuable to public health research. </a:t>
            </a:r>
            <a:endParaRPr sz="1500" dirty="0"/>
          </a:p>
        </p:txBody>
      </p:sp>
      <p:sp>
        <p:nvSpPr>
          <p:cNvPr id="495" name="Google Shape;495;p29"/>
          <p:cNvSpPr/>
          <p:nvPr/>
        </p:nvSpPr>
        <p:spPr>
          <a:xfrm>
            <a:off x="656850" y="166325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656850" y="265047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656850" y="363770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F74F20-41F7-4A3E-AFD6-5A726ECA5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58"/>
    </mc:Choice>
    <mc:Fallback xmlns="">
      <p:transition spd="slow" advTm="5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 txBox="1">
            <a:spLocks noGrp="1"/>
          </p:cNvSpPr>
          <p:nvPr>
            <p:ph type="title"/>
          </p:nvPr>
        </p:nvSpPr>
        <p:spPr>
          <a:xfrm>
            <a:off x="1096575" y="488125"/>
            <a:ext cx="80475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Skills Learned during my NASA/CAARE Internship</a:t>
            </a:r>
            <a:endParaRPr sz="2600"/>
          </a:p>
        </p:txBody>
      </p:sp>
      <p:sp>
        <p:nvSpPr>
          <p:cNvPr id="503" name="Google Shape;503;p30"/>
          <p:cNvSpPr txBox="1">
            <a:spLocks noGrp="1"/>
          </p:cNvSpPr>
          <p:nvPr>
            <p:ph type="body" idx="1"/>
          </p:nvPr>
        </p:nvSpPr>
        <p:spPr>
          <a:xfrm>
            <a:off x="1303800" y="1487825"/>
            <a:ext cx="75477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sensing fundamentals and applications, including ARSET training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Daily Live Virtual GIS Lessons with ArcGIS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Programming, data processing, and statistical analysis in Python and R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Conducting scientific research and literature review, oral and poster presentations, and technical writing for scientific publication (submission to AGU and JAWMA)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Learned about the work and experiences of other CAARE interns through MSFC/ARC bi-weekly tag-up web conferences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Familiarization with NASA programs and opportunities through OSTEM’s NASA-wide virtual presentations by NASA scientists, engineers and astronauts</a:t>
            </a:r>
            <a:endParaRPr sz="1500"/>
          </a:p>
        </p:txBody>
      </p:sp>
      <p:sp>
        <p:nvSpPr>
          <p:cNvPr id="504" name="Google Shape;504;p30"/>
          <p:cNvSpPr/>
          <p:nvPr/>
        </p:nvSpPr>
        <p:spPr>
          <a:xfrm>
            <a:off x="856650" y="194855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0"/>
          <p:cNvSpPr/>
          <p:nvPr/>
        </p:nvSpPr>
        <p:spPr>
          <a:xfrm>
            <a:off x="856650" y="231422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0"/>
          <p:cNvSpPr/>
          <p:nvPr/>
        </p:nvSpPr>
        <p:spPr>
          <a:xfrm>
            <a:off x="856650" y="272537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0"/>
          <p:cNvSpPr/>
          <p:nvPr/>
        </p:nvSpPr>
        <p:spPr>
          <a:xfrm>
            <a:off x="856650" y="337740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0"/>
          <p:cNvSpPr/>
          <p:nvPr/>
        </p:nvSpPr>
        <p:spPr>
          <a:xfrm>
            <a:off x="856650" y="402942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/>
          <p:nvPr/>
        </p:nvSpPr>
        <p:spPr>
          <a:xfrm>
            <a:off x="856650" y="154677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51DF0A-0344-4F95-806A-54F1239F8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79"/>
    </mc:Choice>
    <mc:Fallback xmlns="">
      <p:transition spd="slow" advTm="71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515" name="Google Shape;515;p31"/>
          <p:cNvSpPr txBox="1">
            <a:spLocks noGrp="1"/>
          </p:cNvSpPr>
          <p:nvPr>
            <p:ph type="body" idx="1"/>
          </p:nvPr>
        </p:nvSpPr>
        <p:spPr>
          <a:xfrm>
            <a:off x="1056750" y="1613300"/>
            <a:ext cx="70305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Thanks to the </a:t>
            </a: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Center for Applied Atmospheric Research and Education</a:t>
            </a: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(CAARE), NASA Office of Education’s Minority University Research and Education Project (MUREP) Institutional Research Opportunity (</a:t>
            </a: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MIRO</a:t>
            </a: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Program, NASA/MSFC/Earth Science Office, NASA/MSFC/Academic Affairs Office, and CAARE Director </a:t>
            </a: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 Sen Chiao</a:t>
            </a: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from San Jose State University. 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special thank you to mentors </a:t>
            </a: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 Mohammad Al-Hamdan</a:t>
            </a: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</a:t>
            </a: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Christian White</a:t>
            </a: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their timely support, guidance, and encouragement throughout this whole process. 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appreciate the help of CAARE interns </a:t>
            </a: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Emily Lill </a:t>
            </a: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Lucas Cohen</a:t>
            </a: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whose input has been invaluable. Their related California air quality research presentations will be today at 2pm and 3pm CT at the OSTEM symposium. </a:t>
            </a:r>
            <a:endParaRPr sz="1500"/>
          </a:p>
        </p:txBody>
      </p:sp>
      <p:sp>
        <p:nvSpPr>
          <p:cNvPr id="516" name="Google Shape;516;p31"/>
          <p:cNvSpPr/>
          <p:nvPr/>
        </p:nvSpPr>
        <p:spPr>
          <a:xfrm>
            <a:off x="656850" y="167677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1"/>
          <p:cNvSpPr/>
          <p:nvPr/>
        </p:nvSpPr>
        <p:spPr>
          <a:xfrm>
            <a:off x="656850" y="314185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1"/>
          <p:cNvSpPr/>
          <p:nvPr/>
        </p:nvSpPr>
        <p:spPr>
          <a:xfrm>
            <a:off x="656850" y="377305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E2B760-DDD5-49B7-AFB9-8E419475DE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61"/>
    </mc:Choice>
    <mc:Fallback xmlns="">
      <p:transition spd="slow" advTm="62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body" idx="1"/>
          </p:nvPr>
        </p:nvSpPr>
        <p:spPr>
          <a:xfrm>
            <a:off x="1744525" y="1747350"/>
            <a:ext cx="7030500" cy="15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Research project presentation (~15 minutes)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My CAARE internship experience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Q&amp;A (10-15 minutes)</a:t>
            </a:r>
            <a:endParaRPr sz="1500"/>
          </a:p>
        </p:txBody>
      </p:sp>
      <p:sp>
        <p:nvSpPr>
          <p:cNvPr id="293" name="Google Shape;293;p14"/>
          <p:cNvSpPr/>
          <p:nvPr/>
        </p:nvSpPr>
        <p:spPr>
          <a:xfrm>
            <a:off x="1227050" y="178422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4"/>
          <p:cNvSpPr/>
          <p:nvPr/>
        </p:nvSpPr>
        <p:spPr>
          <a:xfrm>
            <a:off x="1227050" y="226020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4"/>
          <p:cNvSpPr/>
          <p:nvPr/>
        </p:nvSpPr>
        <p:spPr>
          <a:xfrm>
            <a:off x="1227050" y="273617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1162B5-40DB-4AB0-960B-E6B0D4918C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93326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3"/>
    </mc:Choice>
    <mc:Fallback xmlns="">
      <p:transition spd="slow" advTm="14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24" name="Google Shape;524;p32"/>
          <p:cNvSpPr txBox="1">
            <a:spLocks noGrp="1"/>
          </p:cNvSpPr>
          <p:nvPr>
            <p:ph type="body" idx="1"/>
          </p:nvPr>
        </p:nvSpPr>
        <p:spPr>
          <a:xfrm>
            <a:off x="1056750" y="1341750"/>
            <a:ext cx="7030500" cy="358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Delfino, R. J., Brummel, S., Wu, J., Stern, H., Ostro, B., Lipsett, M., Winer, A., Street, D. H., Zhang, L., Tjoa, T., &amp; Gillen, D. L. (2009). The relationship of respiratory and cardiovascular hospital admissions to the southern California wildfires of 2003.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Occupational and Environmental Medicine; London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66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(3), 189.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Westerling, A. L., &amp; Bryant, B. P. (2008). Climate change and wildfire in California.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Climatic Change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87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(1), 231–249.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Hu, Xuefei, et al. (2014). Estimating Ground-Level PM2.5 Concentrations in the Southeastern United States Using MAIAC AOD Retrievals and a Two-Stage Model.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Sensing of Environment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140,  pp. 220–232., doi:10.1016/j.rse.2013.08.032.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10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Zamani Joharestani, M.; Cao, C.; Ni, X.; Bashir, B.; Talebiesfandarani, S. (2019). PM</a:t>
            </a:r>
            <a:r>
              <a:rPr lang="en" sz="1000" baseline="-25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2.5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Prediction Based on Random Forest, XGBoost, and Deep Learning Using Multisource Remote Sensing Data. </a:t>
            </a:r>
            <a:r>
              <a:rPr lang="en" sz="1000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Atmosphere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 i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373.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" sz="10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Stowell, Jennifer D, et al. (2020). Estimating PM2.5 in Southern California Using Satellite Data: Factors That Affect Model Performance.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Environmental Research Letters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doi:10.1088/1748-9326/ab9334.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" sz="10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Al-Hamdan, Mohammad Z., et al.(2009).  Methods for Characterizing Fine Particulate Matter Using Ground Observations and Remotely Sensed Data: Potential Use for Environmental Public Health Surveillance.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of the Air &amp; Waste Ma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nagement Association, vol. 59, no. 7, pp. 865–881., doi:10.3155/1047-3289.59.7.865.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Gupta, P., Doraiswamy, P., Levy, R., Pikelnaya, O., Maibach, J., Feenstra, B., et al. (2018). Impact of California fires on local and regional air quality: The role of a low-cost sensor network and satellite observations. GeoHealth, 2, 172–181. https://doi.org/10.1029/2018GH000136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2"/>
          <p:cNvSpPr/>
          <p:nvPr/>
        </p:nvSpPr>
        <p:spPr>
          <a:xfrm>
            <a:off x="656850" y="193160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2"/>
          <p:cNvSpPr/>
          <p:nvPr/>
        </p:nvSpPr>
        <p:spPr>
          <a:xfrm>
            <a:off x="656850" y="2243538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2"/>
          <p:cNvSpPr/>
          <p:nvPr/>
        </p:nvSpPr>
        <p:spPr>
          <a:xfrm>
            <a:off x="656850" y="281042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2"/>
          <p:cNvSpPr/>
          <p:nvPr/>
        </p:nvSpPr>
        <p:spPr>
          <a:xfrm>
            <a:off x="656850" y="322137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2"/>
          <p:cNvSpPr/>
          <p:nvPr/>
        </p:nvSpPr>
        <p:spPr>
          <a:xfrm>
            <a:off x="656850" y="363232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2"/>
          <p:cNvSpPr/>
          <p:nvPr/>
        </p:nvSpPr>
        <p:spPr>
          <a:xfrm>
            <a:off x="656850" y="140542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2"/>
          <p:cNvSpPr/>
          <p:nvPr/>
        </p:nvSpPr>
        <p:spPr>
          <a:xfrm>
            <a:off x="656850" y="421542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1EA31A3-8B3E-4215-9E3E-721BF4756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0"/>
    </mc:Choice>
    <mc:Fallback xmlns="">
      <p:transition spd="slow" advTm="4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537" name="Google Shape;537;p33"/>
          <p:cNvSpPr txBox="1">
            <a:spLocks noGrp="1"/>
          </p:cNvSpPr>
          <p:nvPr>
            <p:ph type="body" idx="1"/>
          </p:nvPr>
        </p:nvSpPr>
        <p:spPr>
          <a:xfrm>
            <a:off x="1303800" y="1796075"/>
            <a:ext cx="7030500" cy="14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contact information: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Email: </a:t>
            </a:r>
            <a:r>
              <a:rPr lang="en" dirty="0">
                <a:uFill>
                  <a:noFill/>
                </a:uFill>
                <a:hlinkClick r:id="rId5"/>
              </a:rPr>
              <a:t>annaboser@ucsb.edu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Website: </a:t>
            </a:r>
            <a:r>
              <a:rPr lang="en" dirty="0">
                <a:uFill>
                  <a:noFill/>
                </a:uFill>
                <a:hlinkClick r:id="rId6"/>
              </a:rPr>
              <a:t>https://anna-boser.github.io/Website/</a:t>
            </a:r>
            <a:endParaRPr dirty="0"/>
          </a:p>
        </p:txBody>
      </p:sp>
      <p:sp>
        <p:nvSpPr>
          <p:cNvPr id="538" name="Google Shape;538;p33"/>
          <p:cNvSpPr/>
          <p:nvPr/>
        </p:nvSpPr>
        <p:spPr>
          <a:xfrm>
            <a:off x="809675" y="182867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3"/>
          <p:cNvSpPr/>
          <p:nvPr/>
        </p:nvSpPr>
        <p:spPr>
          <a:xfrm>
            <a:off x="809675" y="357407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3"/>
          <p:cNvSpPr txBox="1">
            <a:spLocks noGrp="1"/>
          </p:cNvSpPr>
          <p:nvPr>
            <p:ph type="body" idx="1"/>
          </p:nvPr>
        </p:nvSpPr>
        <p:spPr>
          <a:xfrm>
            <a:off x="1303800" y="3544700"/>
            <a:ext cx="70305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 about the CAARE program: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Website: www.sjsu.edu/caare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AD5699-C6D8-4696-80B1-6C287E85D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3"/>
    </mc:Choice>
    <mc:Fallback xmlns="">
      <p:transition spd="slow" advTm="15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2682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Cost Air Quality Sensors</a:t>
            </a:r>
            <a:endParaRPr/>
          </a:p>
        </p:txBody>
      </p:sp>
      <p:sp>
        <p:nvSpPr>
          <p:cNvPr id="546" name="Google Shape;546;p34"/>
          <p:cNvSpPr txBox="1">
            <a:spLocks noGrp="1"/>
          </p:cNvSpPr>
          <p:nvPr>
            <p:ph type="body" idx="1"/>
          </p:nvPr>
        </p:nvSpPr>
        <p:spPr>
          <a:xfrm>
            <a:off x="1240675" y="1990050"/>
            <a:ext cx="32682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the </a:t>
            </a:r>
            <a:r>
              <a:rPr lang="en">
                <a:solidFill>
                  <a:srgbClr val="333333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South Coast Air Quality Management District’s (AQMD) Air Quality Sensor Performance Evaluation Center (AQ-SPEC), the accuracy of the best models rivals that of the best low cost air quality sensors (LCAQS)</a:t>
            </a:r>
            <a:endParaRPr>
              <a:solidFill>
                <a:srgbClr val="333333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More information can be found at: </a:t>
            </a:r>
            <a:r>
              <a:rPr lang="en">
                <a:solidFill>
                  <a:srgbClr val="333333"/>
                </a:solidFill>
                <a:highlight>
                  <a:srgbClr val="FEFEFE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http://www.aqmd.gov/aq-spec/evaluations</a:t>
            </a:r>
            <a:endParaRPr>
              <a:solidFill>
                <a:srgbClr val="333333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34"/>
          <p:cNvPicPr preferRelativeResize="0"/>
          <p:nvPr/>
        </p:nvPicPr>
        <p:blipFill rotWithShape="1">
          <a:blip r:embed="rId4">
            <a:alphaModFix/>
          </a:blip>
          <a:srcRect r="20817"/>
          <a:stretch/>
        </p:blipFill>
        <p:spPr>
          <a:xfrm>
            <a:off x="5198250" y="598575"/>
            <a:ext cx="3268200" cy="422165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4"/>
          <p:cNvSpPr/>
          <p:nvPr/>
        </p:nvSpPr>
        <p:spPr>
          <a:xfrm>
            <a:off x="840775" y="204260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4"/>
          <p:cNvSpPr/>
          <p:nvPr/>
        </p:nvSpPr>
        <p:spPr>
          <a:xfrm>
            <a:off x="840775" y="358260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7897250" y="1027800"/>
            <a:ext cx="542400" cy="379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 txBox="1"/>
          <p:nvPr/>
        </p:nvSpPr>
        <p:spPr>
          <a:xfrm>
            <a:off x="6843175" y="1355175"/>
            <a:ext cx="1596600" cy="4311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2" name="Google Shape;552;p34"/>
          <p:cNvSpPr txBox="1"/>
          <p:nvPr/>
        </p:nvSpPr>
        <p:spPr>
          <a:xfrm>
            <a:off x="6832900" y="1776100"/>
            <a:ext cx="1606800" cy="321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3" name="Google Shape;553;p34"/>
          <p:cNvSpPr txBox="1"/>
          <p:nvPr/>
        </p:nvSpPr>
        <p:spPr>
          <a:xfrm>
            <a:off x="6853425" y="2659025"/>
            <a:ext cx="1596600" cy="2568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4" name="Google Shape;554;p34"/>
          <p:cNvSpPr txBox="1"/>
          <p:nvPr/>
        </p:nvSpPr>
        <p:spPr>
          <a:xfrm>
            <a:off x="6843175" y="3480325"/>
            <a:ext cx="1596600" cy="2568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5" name="Google Shape;555;p34"/>
          <p:cNvSpPr txBox="1"/>
          <p:nvPr/>
        </p:nvSpPr>
        <p:spPr>
          <a:xfrm>
            <a:off x="6843175" y="4281125"/>
            <a:ext cx="1596600" cy="2568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5"/>
          <p:cNvPicPr preferRelativeResize="0"/>
          <p:nvPr/>
        </p:nvPicPr>
        <p:blipFill rotWithShape="1">
          <a:blip r:embed="rId5">
            <a:alphaModFix/>
          </a:blip>
          <a:srcRect t="28235" b="45523"/>
          <a:stretch/>
        </p:blipFill>
        <p:spPr>
          <a:xfrm>
            <a:off x="-125" y="0"/>
            <a:ext cx="9144001" cy="1597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Motivation: PM</a:t>
            </a:r>
            <a:r>
              <a:rPr lang="en" baseline="-25000">
                <a:solidFill>
                  <a:srgbClr val="FFFFFF"/>
                </a:solidFill>
              </a:rPr>
              <a:t>2.5</a:t>
            </a:r>
            <a:r>
              <a:rPr lang="en">
                <a:solidFill>
                  <a:srgbClr val="FFFFFF"/>
                </a:solidFill>
              </a:rPr>
              <a:t> in California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15"/>
          <p:cNvSpPr txBox="1">
            <a:spLocks noGrp="1"/>
          </p:cNvSpPr>
          <p:nvPr>
            <p:ph type="body" idx="1"/>
          </p:nvPr>
        </p:nvSpPr>
        <p:spPr>
          <a:xfrm>
            <a:off x="167750" y="1707900"/>
            <a:ext cx="8875200" cy="15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Ambient fine particulate matter (PM</a:t>
            </a:r>
            <a:r>
              <a:rPr lang="en" sz="1600" baseline="-25000"/>
              <a:t>2.5</a:t>
            </a:r>
            <a:r>
              <a:rPr lang="en" sz="1600"/>
              <a:t>) is associated with significant adverse health impacts, including acute respiratory and cardiovascular illness.</a:t>
            </a:r>
            <a:r>
              <a:rPr lang="en" sz="1600" baseline="30000"/>
              <a:t>1</a:t>
            </a:r>
            <a:endParaRPr sz="1600" baseline="30000"/>
          </a:p>
          <a:p>
            <a:pPr marL="457200" lvl="0" indent="-330200" algn="l" rtl="0">
              <a:spcBef>
                <a:spcPts val="1000"/>
              </a:spcBef>
              <a:spcAft>
                <a:spcPts val="1600"/>
              </a:spcAft>
              <a:buSzPts val="1600"/>
              <a:buChar char="●"/>
            </a:pPr>
            <a:r>
              <a:rPr lang="en" sz="1600"/>
              <a:t>In California, this is of particular concern because catastrophic wildfires cause episodes of very high levels of PM</a:t>
            </a:r>
            <a:r>
              <a:rPr lang="en" sz="1600" baseline="-25000"/>
              <a:t>2.5</a:t>
            </a:r>
            <a:r>
              <a:rPr lang="en" sz="1600"/>
              <a:t>.</a:t>
            </a:r>
            <a:r>
              <a:rPr lang="en" sz="1600" baseline="30000"/>
              <a:t>2</a:t>
            </a:r>
            <a:endParaRPr sz="1600" baseline="30000"/>
          </a:p>
        </p:txBody>
      </p:sp>
      <p:sp>
        <p:nvSpPr>
          <p:cNvPr id="303" name="Google Shape;303;p15"/>
          <p:cNvSpPr txBox="1"/>
          <p:nvPr/>
        </p:nvSpPr>
        <p:spPr>
          <a:xfrm>
            <a:off x="167750" y="3107375"/>
            <a:ext cx="49827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PM</a:t>
            </a:r>
            <a:r>
              <a:rPr lang="en" sz="1600" baseline="-25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2.5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monitors are few and unevenly distributed over the landscape.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Continuous, high resolution PM</a:t>
            </a:r>
            <a:r>
              <a:rPr lang="en" sz="1600" baseline="-25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2.5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data has the potential to be greatly useful in public health research and mitigation efforts. 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4" name="Google Shape;304;p15"/>
          <p:cNvPicPr preferRelativeResize="0"/>
          <p:nvPr/>
        </p:nvPicPr>
        <p:blipFill rotWithShape="1">
          <a:blip r:embed="rId6">
            <a:alphaModFix/>
          </a:blip>
          <a:srcRect l="9098" r="11780"/>
          <a:stretch/>
        </p:blipFill>
        <p:spPr>
          <a:xfrm>
            <a:off x="5098225" y="3005025"/>
            <a:ext cx="3679274" cy="18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DA68A1-4DC9-40E9-9B71-71C335C602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02"/>
    </mc:Choice>
    <mc:Fallback xmlns="">
      <p:transition spd="slow" advTm="43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6"/>
          <p:cNvPicPr preferRelativeResize="0"/>
          <p:nvPr/>
        </p:nvPicPr>
        <p:blipFill rotWithShape="1">
          <a:blip r:embed="rId5">
            <a:alphaModFix/>
          </a:blip>
          <a:srcRect l="13468" t="4538" r="24062" b="3583"/>
          <a:stretch/>
        </p:blipFill>
        <p:spPr>
          <a:xfrm>
            <a:off x="0" y="0"/>
            <a:ext cx="34103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6"/>
          <p:cNvSpPr txBox="1">
            <a:spLocks noGrp="1"/>
          </p:cNvSpPr>
          <p:nvPr>
            <p:ph type="title"/>
          </p:nvPr>
        </p:nvSpPr>
        <p:spPr>
          <a:xfrm>
            <a:off x="3997400" y="598575"/>
            <a:ext cx="4336800" cy="687300"/>
          </a:xfrm>
          <a:prstGeom prst="rect">
            <a:avLst/>
          </a:prstGeom>
          <a:solidFill>
            <a:srgbClr val="EA9999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Goal</a:t>
            </a:r>
            <a:endParaRPr sz="3600"/>
          </a:p>
        </p:txBody>
      </p:sp>
      <p:sp>
        <p:nvSpPr>
          <p:cNvPr id="311" name="Google Shape;311;p16"/>
          <p:cNvSpPr txBox="1">
            <a:spLocks noGrp="1"/>
          </p:cNvSpPr>
          <p:nvPr>
            <p:ph type="body" idx="1"/>
          </p:nvPr>
        </p:nvSpPr>
        <p:spPr>
          <a:xfrm>
            <a:off x="3997400" y="1766425"/>
            <a:ext cx="43368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Create an accurate and </a:t>
            </a:r>
            <a:r>
              <a:rPr lang="en" sz="1900" b="1"/>
              <a:t>high resolution (1km</a:t>
            </a:r>
            <a:r>
              <a:rPr lang="en" sz="1900" b="1" baseline="30000"/>
              <a:t>2</a:t>
            </a:r>
            <a:r>
              <a:rPr lang="en" sz="1900" b="1"/>
              <a:t>) dataset</a:t>
            </a:r>
            <a:r>
              <a:rPr lang="en" sz="1900"/>
              <a:t> of PM</a:t>
            </a:r>
            <a:r>
              <a:rPr lang="en" sz="1900" baseline="-25000"/>
              <a:t>2.5</a:t>
            </a:r>
            <a:r>
              <a:rPr lang="en" sz="1900"/>
              <a:t> estimates that covers the </a:t>
            </a:r>
            <a:r>
              <a:rPr lang="en" sz="1900" b="1"/>
              <a:t>San Francisco Bay Area</a:t>
            </a:r>
            <a:r>
              <a:rPr lang="en" sz="1900"/>
              <a:t> by training and comparing comprehensive </a:t>
            </a:r>
            <a:r>
              <a:rPr lang="en" sz="1900" b="1"/>
              <a:t>machine learning and statistical models</a:t>
            </a:r>
            <a:r>
              <a:rPr lang="en" sz="1900"/>
              <a:t> using </a:t>
            </a:r>
            <a:r>
              <a:rPr lang="en" sz="1900" b="1"/>
              <a:t>pertinent parameters</a:t>
            </a:r>
            <a:r>
              <a:rPr lang="en" sz="1900"/>
              <a:t>. </a:t>
            </a:r>
            <a:endParaRPr sz="14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1CCDE98-1B35-4946-A43C-14A924C25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17"/>
    </mc:Choice>
    <mc:Fallback xmlns="">
      <p:transition spd="slow" advTm="18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 txBox="1">
            <a:spLocks noGrp="1"/>
          </p:cNvSpPr>
          <p:nvPr>
            <p:ph type="title"/>
          </p:nvPr>
        </p:nvSpPr>
        <p:spPr>
          <a:xfrm>
            <a:off x="1608275" y="283350"/>
            <a:ext cx="7030500" cy="99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Previous 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17"/>
          <p:cNvSpPr txBox="1"/>
          <p:nvPr/>
        </p:nvSpPr>
        <p:spPr>
          <a:xfrm>
            <a:off x="1245450" y="961950"/>
            <a:ext cx="7239000" cy="64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Previous studies</a:t>
            </a:r>
            <a:r>
              <a:rPr lang="en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have attempted to use various parameters and methods to estimate PM</a:t>
            </a:r>
            <a:r>
              <a:rPr lang="en" sz="1500" baseline="-25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2.5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levels in many parts of the world.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1245450" y="1611750"/>
            <a:ext cx="2977800" cy="144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Predictors: </a:t>
            </a:r>
            <a:r>
              <a:rPr lang="en" sz="1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Meteorological, land cover/land use (LCLU), </a:t>
            </a:r>
            <a:r>
              <a:rPr lang="en-US" sz="1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Emissions, </a:t>
            </a:r>
            <a:r>
              <a:rPr lang="en" sz="1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and aerosol optical depth (AOD) data have all proven to be effectiv</a:t>
            </a:r>
            <a:r>
              <a:rPr lang="en-US" sz="1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lang="en" sz="1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en" sz="1500" baseline="300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4223250" y="1611750"/>
            <a:ext cx="4261200" cy="144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Models: 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Statistical and machine learning (ML) models have been used. Certain ML methods have been shown to perform better when predicting extreme values, which is important in a public health context.</a:t>
            </a:r>
            <a:r>
              <a:rPr lang="en" sz="1500" baseline="30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1" name="Google Shape;321;p17"/>
          <p:cNvSpPr txBox="1"/>
          <p:nvPr/>
        </p:nvSpPr>
        <p:spPr>
          <a:xfrm>
            <a:off x="1245450" y="3060150"/>
            <a:ext cx="7239000" cy="1976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 California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lang="en" sz="15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statistical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two-stage model adopting a </a:t>
            </a:r>
            <a:r>
              <a:rPr lang="en" sz="15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wide range or parameters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has proven effective at a </a:t>
            </a:r>
            <a:r>
              <a:rPr lang="en" sz="15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 km</a:t>
            </a:r>
            <a:r>
              <a:rPr lang="en" sz="1500" u="sng" baseline="30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resolution in </a:t>
            </a:r>
            <a:r>
              <a:rPr lang="en" sz="15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southern California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r>
              <a:rPr lang="en" sz="1500" baseline="30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endParaRPr sz="1500" baseline="30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Covering all of California, a </a:t>
            </a:r>
            <a:r>
              <a:rPr lang="en" sz="15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 km</a:t>
            </a:r>
            <a:r>
              <a:rPr lang="en" sz="1500" u="sng" baseline="30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daily </a:t>
            </a:r>
            <a:r>
              <a:rPr lang="en" sz="15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geo-statistical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estimate grid built by Al-Hamdan et. al. which uses </a:t>
            </a:r>
            <a:r>
              <a:rPr lang="en" sz="15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AOD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is available from 2006-Present.</a:t>
            </a:r>
            <a:r>
              <a:rPr lang="en" sz="1500" baseline="30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6</a:t>
            </a:r>
            <a:endParaRPr sz="1500" baseline="30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Also over all of California, Gupta et. al. used </a:t>
            </a:r>
            <a:r>
              <a:rPr lang="en" sz="15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AOD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to create a </a:t>
            </a:r>
            <a:r>
              <a:rPr lang="en" sz="15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statistical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geographically weighted regression over a </a:t>
            </a:r>
            <a:r>
              <a:rPr lang="en" sz="15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10 km</a:t>
            </a:r>
            <a:r>
              <a:rPr lang="en" sz="1700" u="sng" baseline="30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grid for October 2017.</a:t>
            </a:r>
            <a:r>
              <a:rPr lang="en" sz="1500" baseline="30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7</a:t>
            </a:r>
            <a:endParaRPr sz="1500" baseline="30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74132C-0F3B-4993-A1F3-851495087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79"/>
    </mc:Choice>
    <mc:Fallback xmlns="">
      <p:transition spd="slow" advTm="79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Unanswered questions</a:t>
            </a:r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body" idx="1"/>
          </p:nvPr>
        </p:nvSpPr>
        <p:spPr>
          <a:xfrm>
            <a:off x="213750" y="1931075"/>
            <a:ext cx="5097600" cy="27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Which statistical and machine learning models are most adapted to accurately estimate PM</a:t>
            </a:r>
            <a:r>
              <a:rPr lang="en" sz="1600" baseline="-25000"/>
              <a:t>2.5</a:t>
            </a:r>
            <a:r>
              <a:rPr lang="en" sz="1600"/>
              <a:t> in the San Francisco Bay Area?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Will incorporating a wide range of parameters (Aerosol Optical Depth, Meterological, Land Cover/Land Use, Emissions) lead to accurate PM</a:t>
            </a:r>
            <a:r>
              <a:rPr lang="en" sz="1600" baseline="-25000"/>
              <a:t>2.5</a:t>
            </a:r>
            <a:r>
              <a:rPr lang="en" sz="1600"/>
              <a:t> estimates? </a:t>
            </a:r>
            <a:endParaRPr sz="1400"/>
          </a:p>
        </p:txBody>
      </p:sp>
      <p:pic>
        <p:nvPicPr>
          <p:cNvPr id="328" name="Google Shape;3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5475" y="2138475"/>
            <a:ext cx="3330925" cy="20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DD9D01-5E55-479E-8404-716FEEAC8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84"/>
    </mc:Choice>
    <mc:Fallback xmlns="">
      <p:transition spd="slow" advTm="44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</a:t>
            </a:r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body" idx="1"/>
          </p:nvPr>
        </p:nvSpPr>
        <p:spPr>
          <a:xfrm>
            <a:off x="377375" y="1565475"/>
            <a:ext cx="2138700" cy="26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San Francisco Bay Area</a:t>
            </a:r>
            <a:endParaRPr sz="20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34 monitors for training, 14 in the target prediction area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327 days in 2017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(full year not used due to data constraints)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335" name="Google Shape;3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9700" y="906400"/>
            <a:ext cx="5907124" cy="38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34DA4D5-2512-4A2D-B495-C3E64E05F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34"/>
    </mc:Choice>
    <mc:Fallback xmlns="">
      <p:transition spd="slow" advTm="52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 txBox="1">
            <a:spLocks noGrp="1"/>
          </p:cNvSpPr>
          <p:nvPr>
            <p:ph type="title"/>
          </p:nvPr>
        </p:nvSpPr>
        <p:spPr>
          <a:xfrm>
            <a:off x="1275850" y="583950"/>
            <a:ext cx="70305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Flowchart</a:t>
            </a:r>
            <a:endParaRPr/>
          </a:p>
        </p:txBody>
      </p:sp>
      <p:sp>
        <p:nvSpPr>
          <p:cNvPr id="341" name="Google Shape;341;p20"/>
          <p:cNvSpPr txBox="1"/>
          <p:nvPr/>
        </p:nvSpPr>
        <p:spPr>
          <a:xfrm>
            <a:off x="111825" y="1348125"/>
            <a:ext cx="1872900" cy="556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AOD Data (NASA MAIAC, NOAA HMS)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2" name="Google Shape;342;p20"/>
          <p:cNvSpPr txBox="1"/>
          <p:nvPr/>
        </p:nvSpPr>
        <p:spPr>
          <a:xfrm>
            <a:off x="111950" y="2142125"/>
            <a:ext cx="1872900" cy="556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Meteorological Data (NLDAS, HRRR)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20"/>
          <p:cNvSpPr txBox="1"/>
          <p:nvPr/>
        </p:nvSpPr>
        <p:spPr>
          <a:xfrm>
            <a:off x="111950" y="2936125"/>
            <a:ext cx="1872900" cy="556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LCLU Data (NLCD, TIGER,USGS NED)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3531275" y="2182625"/>
            <a:ext cx="1611900" cy="793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Two-stage (statistical) model development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3531275" y="3214225"/>
            <a:ext cx="1611900" cy="7938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Various machine learning </a:t>
            </a: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odel development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20"/>
          <p:cNvSpPr txBox="1"/>
          <p:nvPr/>
        </p:nvSpPr>
        <p:spPr>
          <a:xfrm>
            <a:off x="2175650" y="2816575"/>
            <a:ext cx="1200300" cy="556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Resample to 1 km</a:t>
            </a:r>
            <a:r>
              <a:rPr lang="en" baseline="30000"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grid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7" name="Google Shape;347;p20"/>
          <p:cNvCxnSpPr>
            <a:stCxn id="341" idx="3"/>
            <a:endCxn id="346" idx="1"/>
          </p:cNvCxnSpPr>
          <p:nvPr/>
        </p:nvCxnSpPr>
        <p:spPr>
          <a:xfrm>
            <a:off x="1984725" y="1626225"/>
            <a:ext cx="190800" cy="1468500"/>
          </a:xfrm>
          <a:prstGeom prst="curvedConnector3">
            <a:avLst>
              <a:gd name="adj1" fmla="val 500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8" name="Google Shape;348;p20"/>
          <p:cNvCxnSpPr>
            <a:stCxn id="342" idx="3"/>
            <a:endCxn id="346" idx="1"/>
          </p:cNvCxnSpPr>
          <p:nvPr/>
        </p:nvCxnSpPr>
        <p:spPr>
          <a:xfrm>
            <a:off x="1984850" y="2420225"/>
            <a:ext cx="190800" cy="674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49" name="Google Shape;349;p20"/>
          <p:cNvCxnSpPr>
            <a:stCxn id="343" idx="3"/>
            <a:endCxn id="346" idx="1"/>
          </p:cNvCxnSpPr>
          <p:nvPr/>
        </p:nvCxnSpPr>
        <p:spPr>
          <a:xfrm rot="10800000" flipH="1">
            <a:off x="1984850" y="3094525"/>
            <a:ext cx="190800" cy="119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0" name="Google Shape;350;p20"/>
          <p:cNvCxnSpPr>
            <a:stCxn id="346" idx="3"/>
            <a:endCxn id="344" idx="1"/>
          </p:cNvCxnSpPr>
          <p:nvPr/>
        </p:nvCxnSpPr>
        <p:spPr>
          <a:xfrm rot="10800000" flipH="1">
            <a:off x="3375950" y="2579575"/>
            <a:ext cx="155400" cy="515100"/>
          </a:xfrm>
          <a:prstGeom prst="curved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1" name="Google Shape;351;p20"/>
          <p:cNvCxnSpPr>
            <a:stCxn id="346" idx="3"/>
            <a:endCxn id="345" idx="1"/>
          </p:cNvCxnSpPr>
          <p:nvPr/>
        </p:nvCxnSpPr>
        <p:spPr>
          <a:xfrm>
            <a:off x="3375950" y="3094675"/>
            <a:ext cx="155400" cy="516600"/>
          </a:xfrm>
          <a:prstGeom prst="curvedConnector3">
            <a:avLst>
              <a:gd name="adj1" fmla="val 499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2" name="Google Shape;352;p20"/>
          <p:cNvSpPr txBox="1"/>
          <p:nvPr/>
        </p:nvSpPr>
        <p:spPr>
          <a:xfrm>
            <a:off x="5333900" y="2595025"/>
            <a:ext cx="1611900" cy="999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Model evaluation, comparison, and selection (cross-validation)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3" name="Google Shape;353;p20"/>
          <p:cNvCxnSpPr>
            <a:stCxn id="344" idx="3"/>
            <a:endCxn id="352" idx="1"/>
          </p:cNvCxnSpPr>
          <p:nvPr/>
        </p:nvCxnSpPr>
        <p:spPr>
          <a:xfrm>
            <a:off x="5143175" y="2579525"/>
            <a:ext cx="190800" cy="515100"/>
          </a:xfrm>
          <a:prstGeom prst="curvedConnector3">
            <a:avLst>
              <a:gd name="adj1" fmla="val 499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4" name="Google Shape;354;p20"/>
          <p:cNvSpPr txBox="1"/>
          <p:nvPr/>
        </p:nvSpPr>
        <p:spPr>
          <a:xfrm>
            <a:off x="7136525" y="2817475"/>
            <a:ext cx="1611900" cy="556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PM</a:t>
            </a:r>
            <a:r>
              <a:rPr lang="en" baseline="-25000">
                <a:latin typeface="Nunito"/>
                <a:ea typeface="Nunito"/>
                <a:cs typeface="Nunito"/>
                <a:sym typeface="Nunito"/>
              </a:rPr>
              <a:t>2.5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estimate grid creation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5" name="Google Shape;355;p20"/>
          <p:cNvCxnSpPr>
            <a:endCxn id="354" idx="1"/>
          </p:cNvCxnSpPr>
          <p:nvPr/>
        </p:nvCxnSpPr>
        <p:spPr>
          <a:xfrm>
            <a:off x="6945725" y="3094975"/>
            <a:ext cx="1908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6" name="Google Shape;356;p20"/>
          <p:cNvCxnSpPr>
            <a:stCxn id="345" idx="3"/>
            <a:endCxn id="352" idx="1"/>
          </p:cNvCxnSpPr>
          <p:nvPr/>
        </p:nvCxnSpPr>
        <p:spPr>
          <a:xfrm rot="10800000" flipH="1">
            <a:off x="5143175" y="3094825"/>
            <a:ext cx="190800" cy="516300"/>
          </a:xfrm>
          <a:prstGeom prst="curvedConnector3">
            <a:avLst>
              <a:gd name="adj1" fmla="val 4998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7" name="Google Shape;357;p20"/>
          <p:cNvSpPr txBox="1"/>
          <p:nvPr/>
        </p:nvSpPr>
        <p:spPr>
          <a:xfrm>
            <a:off x="111950" y="3730125"/>
            <a:ext cx="1872900" cy="556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Emissions Data (EPA NEI)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8" name="Google Shape;358;p20"/>
          <p:cNvCxnSpPr>
            <a:stCxn id="357" idx="3"/>
            <a:endCxn id="346" idx="1"/>
          </p:cNvCxnSpPr>
          <p:nvPr/>
        </p:nvCxnSpPr>
        <p:spPr>
          <a:xfrm rot="10800000" flipH="1">
            <a:off x="1984850" y="3094725"/>
            <a:ext cx="190800" cy="913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9" name="Google Shape;359;p20"/>
          <p:cNvSpPr txBox="1"/>
          <p:nvPr/>
        </p:nvSpPr>
        <p:spPr>
          <a:xfrm>
            <a:off x="111950" y="4524125"/>
            <a:ext cx="1872900" cy="5562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PM</a:t>
            </a:r>
            <a:r>
              <a:rPr lang="en" baseline="-25000">
                <a:latin typeface="Nunito"/>
                <a:ea typeface="Nunito"/>
                <a:cs typeface="Nunito"/>
                <a:sym typeface="Nunito"/>
              </a:rPr>
              <a:t>2.5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concentration (EPA AQS)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0" name="Google Shape;360;p20"/>
          <p:cNvCxnSpPr>
            <a:stCxn id="359" idx="3"/>
            <a:endCxn id="346" idx="1"/>
          </p:cNvCxnSpPr>
          <p:nvPr/>
        </p:nvCxnSpPr>
        <p:spPr>
          <a:xfrm rot="10800000" flipH="1">
            <a:off x="1984850" y="3094625"/>
            <a:ext cx="190800" cy="170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19A0752-BB79-4AD0-B0E0-7D26D84A6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71"/>
    </mc:Choice>
    <mc:Fallback xmlns="">
      <p:transition spd="slow" advTm="123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body" idx="1"/>
          </p:nvPr>
        </p:nvSpPr>
        <p:spPr>
          <a:xfrm>
            <a:off x="1056750" y="1409375"/>
            <a:ext cx="7030500" cy="3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Statistical two-stage model.</a:t>
            </a:r>
            <a:r>
              <a:rPr lang="en" sz="1500"/>
              <a:t> </a:t>
            </a:r>
            <a:endParaRPr sz="15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Stage 1: linear mixed effects model with random effect “Day.”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Stage 2: geographically weighted regression on aerosol optical depth.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b="1"/>
              <a:t>Random forests and decision trees.</a:t>
            </a:r>
            <a:r>
              <a:rPr lang="en" sz="1500"/>
              <a:t> </a:t>
            </a:r>
            <a:r>
              <a:rPr lang="en"/>
              <a:t>Popular python libraries were used.</a:t>
            </a:r>
            <a:r>
              <a:rPr lang="en" sz="1500"/>
              <a:t> </a:t>
            </a:r>
            <a:endParaRPr sz="15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CatBoost boosted trees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LightGBM boosted trees (regular and custom)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Scikit learn random forest classifier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Scikit learn extremely randomized trees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b="1"/>
              <a:t>Artificial Neural Networks.</a:t>
            </a:r>
            <a:r>
              <a:rPr lang="en" sz="1500"/>
              <a:t> </a:t>
            </a:r>
            <a:endParaRPr sz="15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Autogluon tabular deep neural networks (with and without tuning)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b="1"/>
              <a:t>K Nearest Neighbors.</a:t>
            </a:r>
            <a:r>
              <a:rPr lang="en" sz="1500"/>
              <a:t> </a:t>
            </a:r>
            <a:endParaRPr sz="15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Scikit learn nearest neighbors (uniform and distance weighted)</a:t>
            </a:r>
            <a:endParaRPr/>
          </a:p>
        </p:txBody>
      </p:sp>
      <p:sp>
        <p:nvSpPr>
          <p:cNvPr id="367" name="Google Shape;367;p21"/>
          <p:cNvSpPr/>
          <p:nvPr/>
        </p:nvSpPr>
        <p:spPr>
          <a:xfrm>
            <a:off x="656850" y="147475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>
            <a:off x="656850" y="231385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656850" y="3610750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1"/>
          <p:cNvSpPr/>
          <p:nvPr/>
        </p:nvSpPr>
        <p:spPr>
          <a:xfrm>
            <a:off x="656850" y="4234375"/>
            <a:ext cx="399900" cy="32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21" descr="What is a Decision Tree Diagram | Lucid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0300" y="2571750"/>
            <a:ext cx="1506100" cy="9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8075" y="3002700"/>
            <a:ext cx="1617400" cy="11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3123" y="3932351"/>
            <a:ext cx="1294649" cy="11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1"/>
          <p:cNvSpPr txBox="1"/>
          <p:nvPr/>
        </p:nvSpPr>
        <p:spPr>
          <a:xfrm>
            <a:off x="7553850" y="882850"/>
            <a:ext cx="969600" cy="387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Variables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7709500" y="1420500"/>
            <a:ext cx="646200" cy="3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LME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21"/>
          <p:cNvSpPr txBox="1"/>
          <p:nvPr/>
        </p:nvSpPr>
        <p:spPr>
          <a:xfrm>
            <a:off x="7709500" y="1870200"/>
            <a:ext cx="646200" cy="3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GWR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21"/>
          <p:cNvSpPr txBox="1"/>
          <p:nvPr/>
        </p:nvSpPr>
        <p:spPr>
          <a:xfrm>
            <a:off x="7648600" y="2319900"/>
            <a:ext cx="768000" cy="387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PM</a:t>
            </a:r>
            <a:r>
              <a:rPr lang="en" baseline="-25000">
                <a:latin typeface="Nunito"/>
                <a:ea typeface="Nunito"/>
                <a:cs typeface="Nunito"/>
                <a:sym typeface="Nunito"/>
              </a:rPr>
              <a:t>2.5 </a:t>
            </a:r>
            <a:endParaRPr baseline="-25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78" name="Google Shape;378;p21"/>
          <p:cNvCxnSpPr>
            <a:stCxn id="374" idx="2"/>
            <a:endCxn id="375" idx="0"/>
          </p:cNvCxnSpPr>
          <p:nvPr/>
        </p:nvCxnSpPr>
        <p:spPr>
          <a:xfrm flipH="1">
            <a:off x="8032650" y="1270150"/>
            <a:ext cx="6000" cy="15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9" name="Google Shape;379;p21"/>
          <p:cNvCxnSpPr>
            <a:stCxn id="375" idx="2"/>
            <a:endCxn id="376" idx="0"/>
          </p:cNvCxnSpPr>
          <p:nvPr/>
        </p:nvCxnSpPr>
        <p:spPr>
          <a:xfrm>
            <a:off x="8032600" y="1742100"/>
            <a:ext cx="0" cy="1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21"/>
          <p:cNvCxnSpPr>
            <a:endCxn id="377" idx="0"/>
          </p:cNvCxnSpPr>
          <p:nvPr/>
        </p:nvCxnSpPr>
        <p:spPr>
          <a:xfrm>
            <a:off x="8032600" y="2191800"/>
            <a:ext cx="0" cy="1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7D15315-009F-45A4-935C-4C854EDBF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973"/>
    </mc:Choice>
    <mc:Fallback xmlns="">
      <p:transition spd="slow" advTm="77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1923</Words>
  <Application>Microsoft Office PowerPoint</Application>
  <PresentationFormat>On-screen Show (16:9)</PresentationFormat>
  <Paragraphs>172</Paragraphs>
  <Slides>22</Slides>
  <Notes>22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Nunito</vt:lpstr>
      <vt:lpstr>Calibri</vt:lpstr>
      <vt:lpstr>Maven Pro</vt:lpstr>
      <vt:lpstr>Julius Sans One</vt:lpstr>
      <vt:lpstr>Arial</vt:lpstr>
      <vt:lpstr>Momentum</vt:lpstr>
      <vt:lpstr>Using Statistical and Machine Learning Models with Remotely Sensed Data to Estimate PM2.5 in the San Francisco Bay Area</vt:lpstr>
      <vt:lpstr>Outline</vt:lpstr>
      <vt:lpstr>Motivation: PM2.5 in California</vt:lpstr>
      <vt:lpstr>Goal</vt:lpstr>
      <vt:lpstr>Previous work</vt:lpstr>
      <vt:lpstr>Unanswered questions</vt:lpstr>
      <vt:lpstr>Site </vt:lpstr>
      <vt:lpstr>Methodology Flowchart</vt:lpstr>
      <vt:lpstr>Models</vt:lpstr>
      <vt:lpstr>Model comparison overview</vt:lpstr>
      <vt:lpstr>Model averages (µg/m3)</vt:lpstr>
      <vt:lpstr>Model average differences </vt:lpstr>
      <vt:lpstr>Interpolated Cross-Validated R2 Values Over Entire Training Area</vt:lpstr>
      <vt:lpstr>Models on October 13, 2017 (Tubbs Fire)</vt:lpstr>
      <vt:lpstr>CatBoost Model  (before, during, and after Tubbs Fire)</vt:lpstr>
      <vt:lpstr>Conclusions</vt:lpstr>
      <vt:lpstr>Next steps</vt:lpstr>
      <vt:lpstr>Skills Learned during my NASA/CAARE Internship</vt:lpstr>
      <vt:lpstr>Acknowledgements</vt:lpstr>
      <vt:lpstr>References</vt:lpstr>
      <vt:lpstr>Q&amp;A</vt:lpstr>
      <vt:lpstr>Low Cost Air Quality Sensors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Statistical and Machine Learning Models with Remotely Sensed Data to Estimate PM2.5 in the San Francisco Bay Area</dc:title>
  <dc:creator>Boser, Anna S. (MSFC-ST11)[Summer Intern Program]</dc:creator>
  <cp:lastModifiedBy>Boser, Anna S. (MSFC-ST11)[Summer Intern Program]</cp:lastModifiedBy>
  <cp:revision>10</cp:revision>
  <dcterms:modified xsi:type="dcterms:W3CDTF">2020-08-13T04:39:19Z</dcterms:modified>
</cp:coreProperties>
</file>